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0" r:id="rId1"/>
    <p:sldMasterId id="2147483671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508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758A6E-CDFB-4A05-A05D-C7B96D622911}">
  <a:tblStyle styleId="{5D758A6E-CDFB-4A05-A05D-C7B96D6229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47" d="100"/>
          <a:sy n="147" d="100"/>
        </p:scale>
        <p:origin x="6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3bd10251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83bd10251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3bd10251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g83bd10251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3bd1025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83bd1025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95288" y="3940175"/>
            <a:ext cx="6769100" cy="5048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95288" y="4445000"/>
            <a:ext cx="6769100" cy="3778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lt2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68313" y="196850"/>
            <a:ext cx="82073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 rot="5400000">
            <a:off x="3113088" y="-901700"/>
            <a:ext cx="2917825" cy="820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 rot="5400000">
            <a:off x="5418138" y="1403350"/>
            <a:ext cx="446405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1238250" y="-573088"/>
            <a:ext cx="4464050" cy="600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1331913" y="196850"/>
            <a:ext cx="734218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1331913" y="1204913"/>
            <a:ext cx="7354887" cy="33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685800" y="1598613"/>
            <a:ext cx="7772400" cy="110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371600" y="2916238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1331913" y="196850"/>
            <a:ext cx="734218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1331913" y="1204913"/>
            <a:ext cx="3600450" cy="33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2"/>
          </p:nvPr>
        </p:nvSpPr>
        <p:spPr>
          <a:xfrm>
            <a:off x="5084763" y="1204913"/>
            <a:ext cx="3602037" cy="33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2"/>
          </p:nvPr>
        </p:nvSpPr>
        <p:spPr>
          <a:xfrm>
            <a:off x="457200" y="1631950"/>
            <a:ext cx="4040188" cy="296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4"/>
          </p:nvPr>
        </p:nvSpPr>
        <p:spPr>
          <a:xfrm>
            <a:off x="4645025" y="1631950"/>
            <a:ext cx="4041775" cy="296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1331913" y="196850"/>
            <a:ext cx="734218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68313" y="196850"/>
            <a:ext cx="82073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68313" y="1743075"/>
            <a:ext cx="8207375" cy="291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>
            <a:spLocks noGrp="1"/>
          </p:cNvSpPr>
          <p:nvPr>
            <p:ph type="pic" idx="2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1792288" y="4027488"/>
            <a:ext cx="5486400" cy="60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1331913" y="196850"/>
            <a:ext cx="734218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 rot="5400000">
            <a:off x="3311526" y="-774699"/>
            <a:ext cx="3395662" cy="735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 rot="5400000">
            <a:off x="5565775" y="1479550"/>
            <a:ext cx="4403725" cy="183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1"/>
          </p:nvPr>
        </p:nvSpPr>
        <p:spPr>
          <a:xfrm rot="5400000">
            <a:off x="1812131" y="-283368"/>
            <a:ext cx="4403725" cy="53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68313" y="196850"/>
            <a:ext cx="82073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68313" y="1743075"/>
            <a:ext cx="4027487" cy="291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648200" y="1743075"/>
            <a:ext cx="4027488" cy="291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57200" y="1631950"/>
            <a:ext cx="4040188" cy="296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4"/>
          </p:nvPr>
        </p:nvSpPr>
        <p:spPr>
          <a:xfrm>
            <a:off x="4645025" y="1631950"/>
            <a:ext cx="4041775" cy="296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68313" y="196850"/>
            <a:ext cx="82073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1792288" y="4027488"/>
            <a:ext cx="5486400" cy="60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68313" y="196850"/>
            <a:ext cx="82073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68313" y="1743075"/>
            <a:ext cx="8207375" cy="291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331913" y="196850"/>
            <a:ext cx="734218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1331913" y="1204913"/>
            <a:ext cx="7354887" cy="33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/>
          </p:nvPr>
        </p:nvSpPr>
        <p:spPr>
          <a:xfrm>
            <a:off x="395288" y="3596350"/>
            <a:ext cx="5616600" cy="649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Opportunity for Criminals?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COVID-19 Pandemic</a:t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395288" y="4445000"/>
            <a:ext cx="5616575" cy="3778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lt2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Yinhe Lu and Yuki Nishimura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96875" y="215900"/>
            <a:ext cx="8351838" cy="70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3875075" y="1408575"/>
            <a:ext cx="42576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Criminals have been taking advantage of vulnerabilities due to COVID-19.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How are </a:t>
            </a:r>
            <a:r>
              <a:rPr lang="en-US" sz="1800" b="1"/>
              <a:t>COVID-19</a:t>
            </a:r>
            <a:r>
              <a:rPr lang="en-US" sz="1800"/>
              <a:t> and </a:t>
            </a:r>
            <a:r>
              <a:rPr lang="en-US" sz="1800" b="1"/>
              <a:t>crimes</a:t>
            </a:r>
            <a:r>
              <a:rPr lang="en-US" sz="1800"/>
              <a:t> related? 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We focus on </a:t>
            </a:r>
            <a:r>
              <a:rPr lang="en-US" sz="1800" b="1"/>
              <a:t>burglary</a:t>
            </a:r>
            <a:r>
              <a:rPr lang="en-US" sz="1800"/>
              <a:t> and </a:t>
            </a:r>
            <a:r>
              <a:rPr lang="en-US" sz="1800" b="1"/>
              <a:t>robbery</a:t>
            </a:r>
            <a:r>
              <a:rPr lang="en-US" sz="1800"/>
              <a:t>.</a:t>
            </a:r>
            <a:endParaRPr sz="1800"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99" y="1347799"/>
            <a:ext cx="3177499" cy="236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366950" y="3708650"/>
            <a:ext cx="3390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(Source: Twitter)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1092150" y="4082400"/>
            <a:ext cx="69132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/>
              <a:t>Our analysis is based on data from the following sources:</a:t>
            </a:r>
            <a:endParaRPr sz="1200" dirty="0"/>
          </a:p>
          <a:p>
            <a:pPr marL="457200" lvl="0" indent="-304800" algn="l" rtl="0">
              <a:spcBef>
                <a:spcPts val="360"/>
              </a:spcBef>
              <a:spcAft>
                <a:spcPts val="0"/>
              </a:spcAft>
              <a:buSzPts val="1200"/>
              <a:buChar char="-"/>
            </a:pPr>
            <a:r>
              <a:rPr lang="en-US" sz="1200" dirty="0" err="1"/>
              <a:t>NYCHealth</a:t>
            </a:r>
            <a:r>
              <a:rPr lang="en-US" sz="1200" dirty="0"/>
              <a:t> (COVID-19 Cases in NYC from March 2nd to April 12th 2020)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 dirty="0" err="1"/>
              <a:t>SpotCrime</a:t>
            </a:r>
            <a:r>
              <a:rPr lang="en-US" sz="1200" dirty="0"/>
              <a:t> (Burglary and Robbery cases in NYC from March 2nd to April 12th for years 2018 to 2020)</a:t>
            </a:r>
            <a:endParaRPr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1258888" y="339725"/>
            <a:ext cx="7489825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Burglary vs Coronavirus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600" y="1021091"/>
            <a:ext cx="2877400" cy="191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7"/>
          <p:cNvCxnSpPr/>
          <p:nvPr/>
        </p:nvCxnSpPr>
        <p:spPr>
          <a:xfrm rot="10800000">
            <a:off x="2710225" y="2621025"/>
            <a:ext cx="222300" cy="2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 txBox="1"/>
          <p:nvPr/>
        </p:nvSpPr>
        <p:spPr>
          <a:xfrm>
            <a:off x="2872050" y="2724475"/>
            <a:ext cx="13104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Shelter-in-place order</a:t>
            </a:r>
            <a:r>
              <a:rPr lang="en-US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4378675" y="1463950"/>
            <a:ext cx="47799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Obvious difference before and after the shelter-in-place order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4403000" y="2195200"/>
            <a:ext cx="48219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Before the order, burglars were not able to find a good target due to uncertainty in location of people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After the order, with people at home and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closed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businesses, businesses became an easy target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378675" y="1959688"/>
            <a:ext cx="1064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4446313" y="3638538"/>
          <a:ext cx="4244775" cy="883860"/>
        </p:xfrm>
        <a:graphic>
          <a:graphicData uri="http://schemas.openxmlformats.org/drawingml/2006/table">
            <a:tbl>
              <a:tblPr>
                <a:noFill/>
                <a:tableStyleId>{5D758A6E-CDFB-4A05-A05D-C7B96D622911}</a:tableStyleId>
              </a:tblPr>
              <a:tblGrid>
                <a:gridCol w="141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vs COVID-19 Cases before order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vs COVID-19 Cases after order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vs COVID-19 Cases throughout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-0.62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6" name="Google Shape;186;p27"/>
          <p:cNvSpPr txBox="1"/>
          <p:nvPr/>
        </p:nvSpPr>
        <p:spPr>
          <a:xfrm>
            <a:off x="4378675" y="3275313"/>
            <a:ext cx="1064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Correlation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4446325" y="4457825"/>
            <a:ext cx="3262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Calibri"/>
                <a:ea typeface="Calibri"/>
                <a:cs typeface="Calibri"/>
                <a:sym typeface="Calibri"/>
              </a:rPr>
              <a:t>(First two correlations are statistically significant at significance level 0.01)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87F702-EE0F-F14F-840F-F71C722CD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62" y="3220851"/>
            <a:ext cx="2017290" cy="1344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1258888" y="339725"/>
            <a:ext cx="74898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Robbery vs Coronavirus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775" y="1017150"/>
            <a:ext cx="2887050" cy="1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4378675" y="1463950"/>
            <a:ext cx="47799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Obvious difference before and after the shelter-in-place order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4402999" y="2195200"/>
            <a:ext cx="4854211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Before the order, robberies occurred regardless of uncertainty in where people were due to nature of crime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After the order, robbers did not need to use force to commit robbery since they can target empty businesses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4378675" y="1959688"/>
            <a:ext cx="1064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9" name="Google Shape;199;p28"/>
          <p:cNvGraphicFramePr/>
          <p:nvPr/>
        </p:nvGraphicFramePr>
        <p:xfrm>
          <a:off x="4442025" y="3638538"/>
          <a:ext cx="4244775" cy="883860"/>
        </p:xfrm>
        <a:graphic>
          <a:graphicData uri="http://schemas.openxmlformats.org/drawingml/2006/table">
            <a:tbl>
              <a:tblPr>
                <a:noFill/>
                <a:tableStyleId>{5D758A6E-CDFB-4A05-A05D-C7B96D622911}</a:tableStyleId>
              </a:tblPr>
              <a:tblGrid>
                <a:gridCol w="141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vs COVID-19 Cases before order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vs COVID-19 Cases after order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vs COVID-19 Cases throughout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-0.33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-0.13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-0.62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0" name="Google Shape;200;p28"/>
          <p:cNvSpPr txBox="1"/>
          <p:nvPr/>
        </p:nvSpPr>
        <p:spPr>
          <a:xfrm>
            <a:off x="4378675" y="3275313"/>
            <a:ext cx="1064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Correlation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4446325" y="4457825"/>
            <a:ext cx="3262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Calibri"/>
                <a:ea typeface="Calibri"/>
                <a:cs typeface="Calibri"/>
                <a:sym typeface="Calibri"/>
              </a:rPr>
              <a:t>(Last correlation is statistically significant at significance level 0.01)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60CA6-D3FC-4A4E-AFC7-33265F08D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62" y="3220851"/>
            <a:ext cx="2017290" cy="1344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1258888" y="339725"/>
            <a:ext cx="74898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Crime Heatmaps</a:t>
            </a:r>
            <a:endParaRPr dirty="0"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011" y="3211025"/>
            <a:ext cx="2238023" cy="146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1354" y="3208597"/>
            <a:ext cx="2238027" cy="14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600" y="3207500"/>
            <a:ext cx="2176099" cy="146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2629977" y="986600"/>
            <a:ext cx="620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2018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4979127" y="986600"/>
            <a:ext cx="620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2019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7535589" y="986600"/>
            <a:ext cx="620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2020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29"/>
          <p:cNvCxnSpPr/>
          <p:nvPr/>
        </p:nvCxnSpPr>
        <p:spPr>
          <a:xfrm>
            <a:off x="4171950" y="1040575"/>
            <a:ext cx="19200" cy="3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9"/>
          <p:cNvCxnSpPr/>
          <p:nvPr/>
        </p:nvCxnSpPr>
        <p:spPr>
          <a:xfrm>
            <a:off x="6609600" y="1021300"/>
            <a:ext cx="28800" cy="365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9"/>
          <p:cNvSpPr txBox="1"/>
          <p:nvPr/>
        </p:nvSpPr>
        <p:spPr>
          <a:xfrm rot="-5401103">
            <a:off x="1012980" y="3695351"/>
            <a:ext cx="9354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Robbery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 rot="-5401103">
            <a:off x="1012980" y="1728051"/>
            <a:ext cx="9354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Burglary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1000" y="1388501"/>
            <a:ext cx="2238027" cy="145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2325" y="1362613"/>
            <a:ext cx="2176099" cy="15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1725" y="1362625"/>
            <a:ext cx="2176098" cy="15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054D3-0A2F-E94E-9A21-48D709779D54}"/>
              </a:ext>
            </a:extLst>
          </p:cNvPr>
          <p:cNvSpPr txBox="1"/>
          <p:nvPr/>
        </p:nvSpPr>
        <p:spPr>
          <a:xfrm>
            <a:off x="3548957" y="4918864"/>
            <a:ext cx="34547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(Heatmap uses data from March 2nd to April 12th for all years)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396875" y="215900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body" idx="1"/>
          </p:nvPr>
        </p:nvSpPr>
        <p:spPr>
          <a:xfrm>
            <a:off x="395288" y="1347788"/>
            <a:ext cx="8350200" cy="3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/>
              <a:t>Shelter-in-place order makes burglaries easier and criminals are shifting strategies during pandemic. 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/>
              <a:t>Empty properties near Midtown Manhattan can be vulnerable to burglaries.</a:t>
            </a:r>
            <a:endParaRPr sz="1800"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pandemic may be an opportunity for criminals, but it is also an opportunity for us to serve good for the society.</a:t>
            </a:r>
            <a:endParaRPr sz="180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Stay safe and well!</a:t>
            </a:r>
            <a:endParaRPr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B2FB81-E414-984E-B738-C10F31EE268B}"/>
              </a:ext>
            </a:extLst>
          </p:cNvPr>
          <p:cNvSpPr/>
          <p:nvPr/>
        </p:nvSpPr>
        <p:spPr>
          <a:xfrm>
            <a:off x="3222736" y="4929188"/>
            <a:ext cx="2695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Calibri" panose="020F0502020204030204" pitchFamily="34" charset="0"/>
              </a:rPr>
              <a:t>(Slide Template was borrowed from </a:t>
            </a:r>
            <a:r>
              <a:rPr lang="en-US" sz="800" dirty="0" err="1">
                <a:solidFill>
                  <a:srgbClr val="FFFFFF"/>
                </a:solidFill>
                <a:latin typeface="Calibri" panose="020F0502020204030204" pitchFamily="34" charset="0"/>
              </a:rPr>
              <a:t>PoweredTemplate.com</a:t>
            </a:r>
            <a:r>
              <a:rPr lang="en-US" sz="800" dirty="0">
                <a:solidFill>
                  <a:srgbClr val="FFFFFF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 5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342</Words>
  <Application>Microsoft Macintosh PowerPoint</Application>
  <PresentationFormat>Custom</PresentationFormat>
  <Paragraphs>62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template</vt:lpstr>
      <vt:lpstr>Custom Design</vt:lpstr>
      <vt:lpstr>Opportunity for Criminals? COVID-19 Pandemic</vt:lpstr>
      <vt:lpstr>Introduction</vt:lpstr>
      <vt:lpstr>Burglary vs Coronavirus</vt:lpstr>
      <vt:lpstr>Robbery vs Coronavirus</vt:lpstr>
      <vt:lpstr>Crime Heatmaps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Opportunity for Criminals? COVID-19 Pandemic</dc:title>
  <cp:lastModifiedBy>Yuki Nishimura</cp:lastModifiedBy>
  <cp:revision>6</cp:revision>
  <dcterms:modified xsi:type="dcterms:W3CDTF">2020-04-20T19:43:17Z</dcterms:modified>
</cp:coreProperties>
</file>